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27476F-7200-431F-BFE8-7A1BAA98A0C2}">
          <p14:sldIdLst>
            <p14:sldId id="256"/>
            <p14:sldId id="257"/>
          </p14:sldIdLst>
        </p14:section>
        <p14:section name="1" id="{B9ACAE2B-6FD8-4D82-AA81-43CF58D9FA55}">
          <p14:sldIdLst>
            <p14:sldId id="258"/>
            <p14:sldId id="259"/>
            <p14:sldId id="260"/>
            <p14:sldId id="262"/>
            <p14:sldId id="263"/>
            <p14:sldId id="264"/>
            <p14:sldId id="265"/>
            <p14:sldId id="266"/>
            <p14:sldId id="267"/>
          </p14:sldIdLst>
        </p14:section>
        <p14:section name="2" id="{BF7F3513-2285-4B34-AFBE-6F8FF05A4449}">
          <p14:sldIdLst>
            <p14:sldId id="268"/>
            <p14:sldId id="269"/>
            <p14:sldId id="270"/>
            <p14:sldId id="271"/>
            <p14:sldId id="272"/>
            <p14:sldId id="273"/>
            <p14:sldId id="274"/>
            <p14:sldId id="275"/>
            <p14:sldId id="276"/>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D57F-F076-4D0B-9986-4F8FB4989A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9D937-ABA2-450F-91BB-B5D8D0D12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3A931-6614-4718-9052-DD30B9ABB092}"/>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CE5EE44F-0DD2-4A62-8FAA-43439EBDC2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DAD530-3672-4C8E-B48B-4CAB9EA09430}"/>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2354915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8BBC-B4CC-4865-86AF-11426C435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3BC9E6-C984-4E41-82A2-F6E02B040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F3E7A-FD7F-41C9-8F41-66A0B697571F}"/>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A769079E-E769-4083-BD20-7F88BB75EC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D50EEE-4BEB-49D3-8B46-647E23805D11}"/>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20118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909ABF-8A5B-46F4-9B1D-35DE93F2F9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280A3-0E2B-40C6-8076-9DDF26B38B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81668-796B-49EE-9AB5-2DFE74FC5E0F}"/>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0713192D-968F-4678-8CB0-3D2E0032FB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0D236D-2C49-4987-B5E7-6216EFF37EDE}"/>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224382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CD76-7672-4837-85E5-37FF18D7B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0A6823-11FB-4B25-A716-3F519B4A95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2EF8C-102F-4D3D-A623-EB5BF03D632C}"/>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AE917782-7071-4231-9C01-CDE5DE4602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184A9-FA8B-481D-8B66-B7269B0D7E06}"/>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332975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ED47-A47F-4708-AFE5-89EFA71709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A1238A-D1C4-42DC-B6E0-4EEF3A747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2A5749-45E4-43A4-BCCF-508BC953BBB1}"/>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16E90FDE-E0E1-4B01-BD27-D0E76AB580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27CDDD-4593-4EEF-A17E-1D23DA788406}"/>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2991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4527-4E5A-4776-A108-084D3BBDA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6862C-83F4-4C6E-9CBA-52F2D9EC6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3AFF1-53FE-43F1-8BF7-FAE3E9BE87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E057A1-05F4-476C-8CBD-8DFA095A281C}"/>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6" name="Footer Placeholder 5">
            <a:extLst>
              <a:ext uri="{FF2B5EF4-FFF2-40B4-BE49-F238E27FC236}">
                <a16:creationId xmlns:a16="http://schemas.microsoft.com/office/drawing/2014/main" id="{D1D39605-075E-4511-9F2B-426C11A433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F99DB0-2961-46FE-BE3B-394A88A0E378}"/>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370703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F4BD-DCAD-408F-AA0D-4F445F1E32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D5810-3F84-4DFD-87E1-8ACB1759A1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239D0-1BB7-45F5-83EE-0A324D439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60767E-4288-4B2C-9775-C8083253E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F0FF0-6FCC-41FE-B33A-333CFB4DB5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03CDF1-68FF-449E-BB8B-36779E155841}"/>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8" name="Footer Placeholder 7">
            <a:extLst>
              <a:ext uri="{FF2B5EF4-FFF2-40B4-BE49-F238E27FC236}">
                <a16:creationId xmlns:a16="http://schemas.microsoft.com/office/drawing/2014/main" id="{D7DAA312-7F26-4BEC-ACE1-DAC91049772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1B561D2-99E0-462B-9618-91229DD713A5}"/>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48818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5DBD-842B-484A-A569-E73434923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AF30F-895B-4707-B476-FA951750E976}"/>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4" name="Footer Placeholder 3">
            <a:extLst>
              <a:ext uri="{FF2B5EF4-FFF2-40B4-BE49-F238E27FC236}">
                <a16:creationId xmlns:a16="http://schemas.microsoft.com/office/drawing/2014/main" id="{E46525F8-4F10-43DB-8686-2BF6C4D6FB2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A64D4EA-DC45-4446-87BC-8C0633043F67}"/>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916321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E671E7-6F8A-45DF-AF68-D1B25F1B36DA}"/>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3" name="Footer Placeholder 2">
            <a:extLst>
              <a:ext uri="{FF2B5EF4-FFF2-40B4-BE49-F238E27FC236}">
                <a16:creationId xmlns:a16="http://schemas.microsoft.com/office/drawing/2014/main" id="{27DB52C6-8A7B-4406-9146-28621926C4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8B20EC2-793B-4949-94EC-4021FA4579AD}"/>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1308174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53B1-0870-4546-B44E-2D6B90EA0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DC0163-A41E-48CD-86B0-BC659596CA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5D7BD1-E9AF-4952-AE62-C6E1C80DD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C92C8-BE7B-4EF9-AFB3-094B2A88D515}"/>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6" name="Footer Placeholder 5">
            <a:extLst>
              <a:ext uri="{FF2B5EF4-FFF2-40B4-BE49-F238E27FC236}">
                <a16:creationId xmlns:a16="http://schemas.microsoft.com/office/drawing/2014/main" id="{E11F1222-7688-47CC-B20F-39730B8DFF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9F1105-7097-4F43-9578-BF0040D4FBE4}"/>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121324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F8FB-7CB8-47D0-9B6A-F1621B5E5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DC113C-F47B-47A7-9B62-CA862B85CF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8C18FD9-C47C-4206-AAC0-A46108553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B2B58-461C-4DC1-919C-CFC099B7F765}"/>
              </a:ext>
            </a:extLst>
          </p:cNvPr>
          <p:cNvSpPr>
            <a:spLocks noGrp="1"/>
          </p:cNvSpPr>
          <p:nvPr>
            <p:ph type="dt" sz="half" idx="10"/>
          </p:nvPr>
        </p:nvSpPr>
        <p:spPr/>
        <p:txBody>
          <a:bodyPr/>
          <a:lstStyle/>
          <a:p>
            <a:fld id="{C98FA843-64B6-4494-9CEC-C6A606218CD9}" type="datetimeFigureOut">
              <a:rPr lang="en-US" smtClean="0"/>
              <a:t>2024-03-25</a:t>
            </a:fld>
            <a:endParaRPr lang="en-US" dirty="0"/>
          </a:p>
        </p:txBody>
      </p:sp>
      <p:sp>
        <p:nvSpPr>
          <p:cNvPr id="6" name="Footer Placeholder 5">
            <a:extLst>
              <a:ext uri="{FF2B5EF4-FFF2-40B4-BE49-F238E27FC236}">
                <a16:creationId xmlns:a16="http://schemas.microsoft.com/office/drawing/2014/main" id="{9E7C5005-7B6F-4AE3-BF05-597E2EF5E5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5A5B42-AA4F-4FDE-BD8B-CB4D6BCA797C}"/>
              </a:ext>
            </a:extLst>
          </p:cNvPr>
          <p:cNvSpPr>
            <a:spLocks noGrp="1"/>
          </p:cNvSpPr>
          <p:nvPr>
            <p:ph type="sldNum" sz="quarter" idx="12"/>
          </p:nvPr>
        </p:nvSpPr>
        <p:spPr/>
        <p:txBody>
          <a:bodyPr/>
          <a:lstStyle/>
          <a:p>
            <a:fld id="{7A695513-CB09-4905-835C-07BD7082A6DA}" type="slidenum">
              <a:rPr lang="en-US" smtClean="0"/>
              <a:t>‹#›</a:t>
            </a:fld>
            <a:endParaRPr lang="en-US" dirty="0"/>
          </a:p>
        </p:txBody>
      </p:sp>
    </p:spTree>
    <p:extLst>
      <p:ext uri="{BB962C8B-B14F-4D97-AF65-F5344CB8AC3E}">
        <p14:creationId xmlns:p14="http://schemas.microsoft.com/office/powerpoint/2010/main" val="2007055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DBD160-BFDE-47B5-B164-6423A500B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5923E2-2F99-4C92-9DCA-F535BA363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1344F-748E-4BEC-8BF1-34B07BDD0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FA843-64B6-4494-9CEC-C6A606218CD9}" type="datetimeFigureOut">
              <a:rPr lang="en-US" smtClean="0"/>
              <a:t>2024-03-25</a:t>
            </a:fld>
            <a:endParaRPr lang="en-US" dirty="0"/>
          </a:p>
        </p:txBody>
      </p:sp>
      <p:sp>
        <p:nvSpPr>
          <p:cNvPr id="5" name="Footer Placeholder 4">
            <a:extLst>
              <a:ext uri="{FF2B5EF4-FFF2-40B4-BE49-F238E27FC236}">
                <a16:creationId xmlns:a16="http://schemas.microsoft.com/office/drawing/2014/main" id="{327701E8-768F-45D9-A6B0-5887C1BF5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06E10E-167E-4194-B48A-01ED5ADC4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95513-CB09-4905-835C-07BD7082A6DA}" type="slidenum">
              <a:rPr lang="en-US" smtClean="0"/>
              <a:t>‹#›</a:t>
            </a:fld>
            <a:endParaRPr lang="en-US" dirty="0"/>
          </a:p>
        </p:txBody>
      </p:sp>
    </p:spTree>
    <p:extLst>
      <p:ext uri="{BB962C8B-B14F-4D97-AF65-F5344CB8AC3E}">
        <p14:creationId xmlns:p14="http://schemas.microsoft.com/office/powerpoint/2010/main" val="10007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slide" Target="slide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AB400-2587-4AAC-8D25-7D3C80490133}"/>
              </a:ext>
            </a:extLst>
          </p:cNvPr>
          <p:cNvPicPr>
            <a:picLocks noChangeAspect="1"/>
          </p:cNvPicPr>
          <p:nvPr/>
        </p:nvPicPr>
        <p:blipFill rotWithShape="1">
          <a:blip r:embed="rId2">
            <a:extLst>
              <a:ext uri="{28A0092B-C50C-407E-A947-70E740481C1C}">
                <a14:useLocalDpi xmlns:a14="http://schemas.microsoft.com/office/drawing/2010/main" val="0"/>
              </a:ext>
            </a:extLst>
          </a:blip>
          <a:srcRect t="7821" b="7821"/>
          <a:stretch/>
        </p:blipFill>
        <p:spPr>
          <a:xfrm>
            <a:off x="0" y="0"/>
            <a:ext cx="12191998" cy="6857999"/>
          </a:xfrm>
          <a:prstGeom prst="rect">
            <a:avLst/>
          </a:prstGeom>
        </p:spPr>
      </p:pic>
      <p:sp>
        <p:nvSpPr>
          <p:cNvPr id="6" name="TextBox 5">
            <a:extLst>
              <a:ext uri="{FF2B5EF4-FFF2-40B4-BE49-F238E27FC236}">
                <a16:creationId xmlns:a16="http://schemas.microsoft.com/office/drawing/2014/main" id="{1DC9BA18-936B-4031-BD7B-BAC76402E84B}"/>
              </a:ext>
            </a:extLst>
          </p:cNvPr>
          <p:cNvSpPr txBox="1"/>
          <p:nvPr/>
        </p:nvSpPr>
        <p:spPr>
          <a:xfrm>
            <a:off x="293505" y="291540"/>
            <a:ext cx="2776266" cy="5078313"/>
          </a:xfrm>
          <a:prstGeom prst="rect">
            <a:avLst/>
          </a:prstGeom>
          <a:noFill/>
        </p:spPr>
        <p:txBody>
          <a:bodyPr wrap="square" rtlCol="0">
            <a:spAutoFit/>
          </a:bodyPr>
          <a:lstStyle/>
          <a:p>
            <a:r>
              <a:rPr lang="en-GB" sz="3600" b="1" dirty="0">
                <a:blipFill>
                  <a:blip r:embed="rId3"/>
                  <a:stretch>
                    <a:fillRect/>
                  </a:stretch>
                </a:blipFill>
                <a:effectLst/>
                <a:latin typeface="Forte" panose="03060902040502070203" pitchFamily="66" charset="0"/>
                <a:ea typeface="Arial" panose="020B0604020202020204" pitchFamily="34" charset="0"/>
              </a:rPr>
              <a:t>Analysing the </a:t>
            </a:r>
          </a:p>
          <a:p>
            <a:r>
              <a:rPr lang="en-GB" sz="3600" b="1" dirty="0">
                <a:blipFill>
                  <a:blip r:embed="rId3"/>
                  <a:stretch>
                    <a:fillRect/>
                  </a:stretch>
                </a:blipFill>
                <a:effectLst/>
                <a:latin typeface="Forte" panose="03060902040502070203" pitchFamily="66" charset="0"/>
                <a:ea typeface="Arial" panose="020B0604020202020204" pitchFamily="34" charset="0"/>
              </a:rPr>
              <a:t>Impact </a:t>
            </a:r>
          </a:p>
          <a:p>
            <a:r>
              <a:rPr lang="en-GB" sz="3600" b="1" dirty="0">
                <a:blipFill>
                  <a:blip r:embed="rId3"/>
                  <a:stretch>
                    <a:fillRect/>
                  </a:stretch>
                </a:blipFill>
                <a:effectLst/>
                <a:latin typeface="Forte" panose="03060902040502070203" pitchFamily="66" charset="0"/>
                <a:ea typeface="Arial" panose="020B0604020202020204" pitchFamily="34" charset="0"/>
              </a:rPr>
              <a:t>of </a:t>
            </a:r>
          </a:p>
          <a:p>
            <a:r>
              <a:rPr lang="en-GB" sz="3600" b="1" dirty="0">
                <a:blipFill>
                  <a:blip r:embed="rId3"/>
                  <a:stretch>
                    <a:fillRect/>
                  </a:stretch>
                </a:blipFill>
                <a:effectLst/>
                <a:latin typeface="Forte" panose="03060902040502070203" pitchFamily="66" charset="0"/>
                <a:ea typeface="Arial" panose="020B0604020202020204" pitchFamily="34" charset="0"/>
              </a:rPr>
              <a:t>Car Features</a:t>
            </a:r>
          </a:p>
          <a:p>
            <a:r>
              <a:rPr lang="en-GB" sz="3600" b="1" dirty="0">
                <a:blipFill>
                  <a:blip r:embed="rId3"/>
                  <a:stretch>
                    <a:fillRect/>
                  </a:stretch>
                </a:blipFill>
                <a:effectLst/>
                <a:latin typeface="Forte" panose="03060902040502070203" pitchFamily="66" charset="0"/>
                <a:ea typeface="Arial" panose="020B0604020202020204" pitchFamily="34" charset="0"/>
              </a:rPr>
              <a:t>on</a:t>
            </a:r>
          </a:p>
          <a:p>
            <a:r>
              <a:rPr lang="en-GB" sz="3600" b="1" dirty="0">
                <a:blipFill>
                  <a:blip r:embed="rId3"/>
                  <a:stretch>
                    <a:fillRect/>
                  </a:stretch>
                </a:blipFill>
                <a:effectLst/>
                <a:latin typeface="Forte" panose="03060902040502070203" pitchFamily="66" charset="0"/>
                <a:ea typeface="Arial" panose="020B0604020202020204" pitchFamily="34" charset="0"/>
              </a:rPr>
              <a:t>Price </a:t>
            </a:r>
          </a:p>
          <a:p>
            <a:r>
              <a:rPr lang="en-GB" sz="3600" b="1" dirty="0">
                <a:blipFill>
                  <a:blip r:embed="rId3"/>
                  <a:stretch>
                    <a:fillRect/>
                  </a:stretch>
                </a:blipFill>
                <a:effectLst/>
                <a:latin typeface="Forte" panose="03060902040502070203" pitchFamily="66" charset="0"/>
                <a:ea typeface="Arial" panose="020B0604020202020204" pitchFamily="34" charset="0"/>
              </a:rPr>
              <a:t>and Profitability</a:t>
            </a:r>
            <a:endParaRPr lang="en-US" sz="3600" b="1" dirty="0">
              <a:blipFill>
                <a:blip r:embed="rId3"/>
                <a:stretch>
                  <a:fillRect/>
                </a:stretch>
              </a:blipFill>
              <a:latin typeface="Forte" panose="03060902040502070203" pitchFamily="66" charset="0"/>
            </a:endParaRPr>
          </a:p>
        </p:txBody>
      </p:sp>
    </p:spTree>
    <p:extLst>
      <p:ext uri="{BB962C8B-B14F-4D97-AF65-F5344CB8AC3E}">
        <p14:creationId xmlns:p14="http://schemas.microsoft.com/office/powerpoint/2010/main" val="3019885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57401-599B-426F-AE81-DE9F67CBA65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B68F806-B5A2-4F1A-AC2E-4B49D864C37B}"/>
              </a:ext>
            </a:extLst>
          </p:cNvPr>
          <p:cNvSpPr txBox="1"/>
          <p:nvPr/>
        </p:nvSpPr>
        <p:spPr>
          <a:xfrm>
            <a:off x="145143" y="145143"/>
            <a:ext cx="11669486" cy="1415772"/>
          </a:xfrm>
          <a:prstGeom prst="rect">
            <a:avLst/>
          </a:prstGeom>
          <a:solidFill>
            <a:schemeClr val="tx1"/>
          </a:solidFill>
        </p:spPr>
        <p:txBody>
          <a:bodyPr wrap="square" rtlCol="0">
            <a:spAutoFit/>
          </a:bodyPr>
          <a:lstStyle/>
          <a:p>
            <a:pPr marL="0" marR="0">
              <a:lnSpc>
                <a:spcPct val="115000"/>
              </a:lnSpc>
              <a:spcBef>
                <a:spcPts val="0"/>
              </a:spcBef>
              <a:spcAft>
                <a:spcPts val="0"/>
              </a:spcAft>
            </a:pPr>
            <a:r>
              <a:rPr lang="en-GB" sz="2000" b="1" dirty="0">
                <a:solidFill>
                  <a:schemeClr val="bg1"/>
                </a:solidFill>
                <a:effectLst/>
                <a:latin typeface="Arial" panose="020B0604020202020204" pitchFamily="34" charset="0"/>
                <a:ea typeface="Arial" panose="020B0604020202020204" pitchFamily="34" charset="0"/>
              </a:rPr>
              <a:t>Insight Required: What is the relationship between fuel efficiency and the number of cylinders in a car's engine?</a:t>
            </a:r>
            <a:endParaRPr lang="en-US" sz="2000" b="1" dirty="0">
              <a:solidFill>
                <a:schemeClr val="bg1"/>
              </a:solidFill>
              <a:effectLst/>
              <a:latin typeface="Arial" panose="020B0604020202020204" pitchFamily="34" charset="0"/>
              <a:ea typeface="Arial" panose="020B0604020202020204" pitchFamily="34" charset="0"/>
            </a:endParaRPr>
          </a:p>
          <a:p>
            <a:r>
              <a:rPr lang="en-GB" sz="2000" b="1" dirty="0">
                <a:solidFill>
                  <a:srgbClr val="C00000"/>
                </a:solidFill>
                <a:effectLst/>
                <a:latin typeface="Arial" panose="020B0604020202020204" pitchFamily="34" charset="0"/>
                <a:ea typeface="Arial" panose="020B0604020202020204" pitchFamily="34" charset="0"/>
              </a:rPr>
              <a:t>Task 5.A</a:t>
            </a:r>
            <a:r>
              <a:rPr lang="en-GB" sz="2000" b="1" dirty="0">
                <a:solidFill>
                  <a:schemeClr val="bg1"/>
                </a:solidFill>
                <a:effectLst/>
                <a:latin typeface="Arial" panose="020B0604020202020204" pitchFamily="34" charset="0"/>
                <a:ea typeface="Arial" panose="020B0604020202020204" pitchFamily="34" charset="0"/>
              </a:rPr>
              <a:t>: Create a scatter plot with the number of cylinders on the x-axis and highway MPG on the y-axis. Then create a trendline on the scatter plot to visually </a:t>
            </a:r>
            <a:endParaRPr lang="en-US" sz="2000" b="1" dirty="0">
              <a:solidFill>
                <a:schemeClr val="bg1"/>
              </a:solidFill>
            </a:endParaRPr>
          </a:p>
        </p:txBody>
      </p:sp>
      <p:pic>
        <p:nvPicPr>
          <p:cNvPr id="8" name="Picture 7">
            <a:extLst>
              <a:ext uri="{FF2B5EF4-FFF2-40B4-BE49-F238E27FC236}">
                <a16:creationId xmlns:a16="http://schemas.microsoft.com/office/drawing/2014/main" id="{C76CDD74-EC50-4F60-B062-825441C6481D}"/>
              </a:ext>
            </a:extLst>
          </p:cNvPr>
          <p:cNvPicPr>
            <a:picLocks noChangeAspect="1"/>
          </p:cNvPicPr>
          <p:nvPr/>
        </p:nvPicPr>
        <p:blipFill>
          <a:blip r:embed="rId3"/>
          <a:stretch>
            <a:fillRect/>
          </a:stretch>
        </p:blipFill>
        <p:spPr>
          <a:xfrm>
            <a:off x="1185862" y="1671045"/>
            <a:ext cx="9820275" cy="5076825"/>
          </a:xfrm>
          <a:prstGeom prst="rect">
            <a:avLst/>
          </a:prstGeom>
        </p:spPr>
      </p:pic>
    </p:spTree>
    <p:extLst>
      <p:ext uri="{BB962C8B-B14F-4D97-AF65-F5344CB8AC3E}">
        <p14:creationId xmlns:p14="http://schemas.microsoft.com/office/powerpoint/2010/main" val="15476552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A3E62-FA19-4129-9B25-4BC4FD1345B7}"/>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E110A86-81E3-4890-97FF-5A031B704696}"/>
              </a:ext>
            </a:extLst>
          </p:cNvPr>
          <p:cNvSpPr txBox="1"/>
          <p:nvPr/>
        </p:nvSpPr>
        <p:spPr>
          <a:xfrm>
            <a:off x="210457" y="140678"/>
            <a:ext cx="11821886" cy="646331"/>
          </a:xfrm>
          <a:prstGeom prst="rect">
            <a:avLst/>
          </a:prstGeom>
          <a:solidFill>
            <a:schemeClr val="tx1"/>
          </a:solidFill>
        </p:spPr>
        <p:txBody>
          <a:bodyPr wrap="square">
            <a:spAutoFit/>
          </a:bodyPr>
          <a:lstStyle/>
          <a:p>
            <a:r>
              <a:rPr lang="en-GB" sz="1800" b="1" dirty="0">
                <a:solidFill>
                  <a:schemeClr val="bg1"/>
                </a:solidFill>
                <a:effectLst/>
                <a:latin typeface="Arial" panose="020B0604020202020204" pitchFamily="34" charset="0"/>
                <a:ea typeface="Arial" panose="020B0604020202020204" pitchFamily="34" charset="0"/>
              </a:rPr>
              <a:t>Task 5.B: Calculate the correlation coefficient between the number of cylinders and highway MPG to quantify the strength and direction of the relationship.</a:t>
            </a:r>
            <a:endParaRPr lang="en-US" b="1" dirty="0">
              <a:solidFill>
                <a:schemeClr val="bg1"/>
              </a:solidFill>
            </a:endParaRPr>
          </a:p>
        </p:txBody>
      </p:sp>
      <p:pic>
        <p:nvPicPr>
          <p:cNvPr id="7" name="Picture 6">
            <a:extLst>
              <a:ext uri="{FF2B5EF4-FFF2-40B4-BE49-F238E27FC236}">
                <a16:creationId xmlns:a16="http://schemas.microsoft.com/office/drawing/2014/main" id="{66D8509E-BB49-422B-9821-C217057C4AF8}"/>
              </a:ext>
            </a:extLst>
          </p:cNvPr>
          <p:cNvPicPr>
            <a:picLocks noChangeAspect="1"/>
          </p:cNvPicPr>
          <p:nvPr/>
        </p:nvPicPr>
        <p:blipFill>
          <a:blip r:embed="rId3"/>
          <a:stretch>
            <a:fillRect/>
          </a:stretch>
        </p:blipFill>
        <p:spPr>
          <a:xfrm>
            <a:off x="6290586" y="2177849"/>
            <a:ext cx="5510089" cy="2452561"/>
          </a:xfrm>
          <a:prstGeom prst="rect">
            <a:avLst/>
          </a:prstGeom>
        </p:spPr>
      </p:pic>
      <p:sp>
        <p:nvSpPr>
          <p:cNvPr id="8" name="TextBox 7">
            <a:extLst>
              <a:ext uri="{FF2B5EF4-FFF2-40B4-BE49-F238E27FC236}">
                <a16:creationId xmlns:a16="http://schemas.microsoft.com/office/drawing/2014/main" id="{27D71C06-C34F-4497-A476-81E327ACBBE9}"/>
              </a:ext>
            </a:extLst>
          </p:cNvPr>
          <p:cNvSpPr txBox="1"/>
          <p:nvPr/>
        </p:nvSpPr>
        <p:spPr>
          <a:xfrm>
            <a:off x="510950" y="2880910"/>
            <a:ext cx="5268686" cy="523220"/>
          </a:xfrm>
          <a:prstGeom prst="rect">
            <a:avLst/>
          </a:prstGeom>
          <a:solidFill>
            <a:schemeClr val="tx1"/>
          </a:solidFill>
        </p:spPr>
        <p:txBody>
          <a:bodyPr wrap="square" rtlCol="0">
            <a:spAutoFit/>
          </a:bodyPr>
          <a:lstStyle/>
          <a:p>
            <a:r>
              <a:rPr lang="pt-BR" sz="2800" b="1" dirty="0">
                <a:solidFill>
                  <a:schemeClr val="bg1"/>
                </a:solidFill>
              </a:rPr>
              <a:t>=CORREL(A1:A11813,B1:B11813)</a:t>
            </a:r>
            <a:endParaRPr lang="en-US" sz="2800" b="1" dirty="0">
              <a:solidFill>
                <a:schemeClr val="bg1"/>
              </a:solidFill>
            </a:endParaRPr>
          </a:p>
        </p:txBody>
      </p:sp>
    </p:spTree>
    <p:extLst>
      <p:ext uri="{BB962C8B-B14F-4D97-AF65-F5344CB8AC3E}">
        <p14:creationId xmlns:p14="http://schemas.microsoft.com/office/powerpoint/2010/main" val="2632220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81B24-9DC8-4ECA-8CAA-D3790F5D1F41}"/>
              </a:ext>
            </a:extLst>
          </p:cNvPr>
          <p:cNvSpPr/>
          <p:nvPr/>
        </p:nvSpPr>
        <p:spPr>
          <a:xfrm>
            <a:off x="954832" y="909735"/>
            <a:ext cx="10282335" cy="5038530"/>
          </a:xfrm>
          <a:prstGeom prst="round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4F3308C-84E0-4DB9-B1A3-257AC2D1CE18}"/>
              </a:ext>
            </a:extLst>
          </p:cNvPr>
          <p:cNvSpPr txBox="1"/>
          <p:nvPr/>
        </p:nvSpPr>
        <p:spPr>
          <a:xfrm>
            <a:off x="1082351" y="3058994"/>
            <a:ext cx="9965094" cy="1160959"/>
          </a:xfrm>
          <a:prstGeom prst="rect">
            <a:avLst/>
          </a:prstGeom>
          <a:noFill/>
        </p:spPr>
        <p:txBody>
          <a:bodyPr wrap="square" rtlCol="0">
            <a:spAutoFit/>
          </a:bodyPr>
          <a:lstStyle/>
          <a:p>
            <a:pPr marL="0" marR="0">
              <a:lnSpc>
                <a:spcPct val="115000"/>
              </a:lnSpc>
              <a:spcBef>
                <a:spcPts val="1800"/>
              </a:spcBef>
              <a:spcAft>
                <a:spcPts val="600"/>
              </a:spcAft>
            </a:pPr>
            <a:r>
              <a:rPr lang="en-GB" sz="6600" b="1" dirty="0">
                <a:solidFill>
                  <a:schemeClr val="bg1"/>
                </a:solidFill>
                <a:effectLst/>
                <a:latin typeface="Arial" panose="020B0604020202020204" pitchFamily="34" charset="0"/>
              </a:rPr>
              <a:t>Building the Dashboard:</a:t>
            </a:r>
            <a:endParaRPr lang="en-US" sz="6600" b="1"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4971439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1C533-29DA-4E5D-987F-2F53B65E0583}"/>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2B558A9C-73FA-4769-A6FE-0A8928DCC832}"/>
              </a:ext>
            </a:extLst>
          </p:cNvPr>
          <p:cNvSpPr/>
          <p:nvPr/>
        </p:nvSpPr>
        <p:spPr>
          <a:xfrm>
            <a:off x="-478971" y="-478972"/>
            <a:ext cx="13266057" cy="7982857"/>
          </a:xfrm>
          <a:prstGeom prst="round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A36F030-A0F4-4279-8B83-BA9F79904445}"/>
              </a:ext>
            </a:extLst>
          </p:cNvPr>
          <p:cNvSpPr txBox="1"/>
          <p:nvPr/>
        </p:nvSpPr>
        <p:spPr>
          <a:xfrm>
            <a:off x="4207588" y="228708"/>
            <a:ext cx="3776825" cy="480901"/>
          </a:xfrm>
          <a:prstGeom prst="rect">
            <a:avLst/>
          </a:prstGeom>
          <a:noFill/>
        </p:spPr>
        <p:txBody>
          <a:bodyPr wrap="square" rtlCol="0">
            <a:spAutoFit/>
          </a:bodyPr>
          <a:lstStyle/>
          <a:p>
            <a:pPr marL="0" marR="0">
              <a:lnSpc>
                <a:spcPct val="115000"/>
              </a:lnSpc>
              <a:spcBef>
                <a:spcPts val="1800"/>
              </a:spcBef>
              <a:spcAft>
                <a:spcPts val="600"/>
              </a:spcAft>
            </a:pPr>
            <a:r>
              <a:rPr lang="en-GB" sz="2400" b="1" dirty="0">
                <a:solidFill>
                  <a:schemeClr val="bg1"/>
                </a:solidFill>
                <a:effectLst/>
                <a:latin typeface="Arial" panose="020B0604020202020204" pitchFamily="34" charset="0"/>
              </a:rPr>
              <a:t>Building the Dashboard:</a:t>
            </a:r>
            <a:endParaRPr lang="en-US" sz="2400" b="1" dirty="0">
              <a:solidFill>
                <a:schemeClr val="bg1"/>
              </a:solidFill>
              <a:effectLst/>
              <a:latin typeface="Arial" panose="020B0604020202020204" pitchFamily="34" charset="0"/>
            </a:endParaRPr>
          </a:p>
        </p:txBody>
      </p:sp>
      <p:sp>
        <p:nvSpPr>
          <p:cNvPr id="6" name="TextBox 5">
            <a:extLst>
              <a:ext uri="{FF2B5EF4-FFF2-40B4-BE49-F238E27FC236}">
                <a16:creationId xmlns:a16="http://schemas.microsoft.com/office/drawing/2014/main" id="{5D9113C4-1C6F-4B73-8EC1-FD63439DAF9C}"/>
              </a:ext>
            </a:extLst>
          </p:cNvPr>
          <p:cNvSpPr txBox="1"/>
          <p:nvPr/>
        </p:nvSpPr>
        <p:spPr>
          <a:xfrm>
            <a:off x="1182914" y="709609"/>
            <a:ext cx="10566400" cy="400110"/>
          </a:xfrm>
          <a:prstGeom prst="rect">
            <a:avLst/>
          </a:prstGeom>
          <a:solidFill>
            <a:schemeClr val="tx1"/>
          </a:solid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Task 1: How does the distribution of car prices vary by brand and body style?</a:t>
            </a:r>
            <a:endParaRPr lang="en-US" sz="2000" b="1" dirty="0">
              <a:solidFill>
                <a:schemeClr val="bg1"/>
              </a:solidFill>
              <a:effectLst/>
              <a:latin typeface="Arial" panose="020B0604020202020204" pitchFamily="34" charset="0"/>
              <a:ea typeface="Arial" panose="020B0604020202020204" pitchFamily="34" charset="0"/>
            </a:endParaRPr>
          </a:p>
        </p:txBody>
      </p:sp>
      <p:pic>
        <p:nvPicPr>
          <p:cNvPr id="8" name="Picture 7">
            <a:extLst>
              <a:ext uri="{FF2B5EF4-FFF2-40B4-BE49-F238E27FC236}">
                <a16:creationId xmlns:a16="http://schemas.microsoft.com/office/drawing/2014/main" id="{F6AA8B98-3758-4264-908E-0C8E5701F6CE}"/>
              </a:ext>
            </a:extLst>
          </p:cNvPr>
          <p:cNvPicPr>
            <a:picLocks noChangeAspect="1"/>
          </p:cNvPicPr>
          <p:nvPr/>
        </p:nvPicPr>
        <p:blipFill>
          <a:blip r:embed="rId3"/>
          <a:stretch>
            <a:fillRect/>
          </a:stretch>
        </p:blipFill>
        <p:spPr>
          <a:xfrm>
            <a:off x="640533" y="1188581"/>
            <a:ext cx="11288306" cy="5440712"/>
          </a:xfrm>
          <a:prstGeom prst="rect">
            <a:avLst/>
          </a:prstGeom>
        </p:spPr>
      </p:pic>
    </p:spTree>
    <p:extLst>
      <p:ext uri="{BB962C8B-B14F-4D97-AF65-F5344CB8AC3E}">
        <p14:creationId xmlns:p14="http://schemas.microsoft.com/office/powerpoint/2010/main" val="84976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FF30A-283B-4FAD-A14E-3F8F74D9B96C}"/>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95A16D-37C2-4E25-A753-FAD4F460FCA6}"/>
              </a:ext>
            </a:extLst>
          </p:cNvPr>
          <p:cNvPicPr>
            <a:picLocks noChangeAspect="1"/>
          </p:cNvPicPr>
          <p:nvPr/>
        </p:nvPicPr>
        <p:blipFill>
          <a:blip r:embed="rId3"/>
          <a:stretch>
            <a:fillRect/>
          </a:stretch>
        </p:blipFill>
        <p:spPr>
          <a:xfrm>
            <a:off x="184912" y="769257"/>
            <a:ext cx="11822175" cy="5893932"/>
          </a:xfrm>
          <a:prstGeom prst="rect">
            <a:avLst/>
          </a:prstGeom>
        </p:spPr>
      </p:pic>
    </p:spTree>
    <p:extLst>
      <p:ext uri="{BB962C8B-B14F-4D97-AF65-F5344CB8AC3E}">
        <p14:creationId xmlns:p14="http://schemas.microsoft.com/office/powerpoint/2010/main" val="23460335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5D412-743C-401E-B071-A54A120E233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D8778C6-88C9-4FED-BB25-B6EA1B0A10BD}"/>
              </a:ext>
            </a:extLst>
          </p:cNvPr>
          <p:cNvSpPr txBox="1"/>
          <p:nvPr/>
        </p:nvSpPr>
        <p:spPr>
          <a:xfrm>
            <a:off x="217715" y="362857"/>
            <a:ext cx="11771086" cy="707886"/>
          </a:xfrm>
          <a:prstGeom prst="rect">
            <a:avLst/>
          </a:prstGeom>
          <a:solidFill>
            <a:schemeClr val="tx1"/>
          </a:solid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Task 2: Which car brands have the highest and lowest average MSRPs, and how does this vary by body style?</a:t>
            </a:r>
            <a:endParaRPr lang="en-US" sz="2000" b="1"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36A87056-5548-42C2-9876-1C453167A8F5}"/>
              </a:ext>
            </a:extLst>
          </p:cNvPr>
          <p:cNvPicPr>
            <a:picLocks noChangeAspect="1"/>
          </p:cNvPicPr>
          <p:nvPr/>
        </p:nvPicPr>
        <p:blipFill>
          <a:blip r:embed="rId3"/>
          <a:stretch>
            <a:fillRect/>
          </a:stretch>
        </p:blipFill>
        <p:spPr>
          <a:xfrm>
            <a:off x="350401" y="1306600"/>
            <a:ext cx="11505714" cy="5315543"/>
          </a:xfrm>
          <a:prstGeom prst="rect">
            <a:avLst/>
          </a:prstGeom>
        </p:spPr>
      </p:pic>
    </p:spTree>
    <p:extLst>
      <p:ext uri="{BB962C8B-B14F-4D97-AF65-F5344CB8AC3E}">
        <p14:creationId xmlns:p14="http://schemas.microsoft.com/office/powerpoint/2010/main" val="13931056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16932-6291-4850-8D14-91226567E8C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6C7D6D0-C973-44EB-98F8-401375F0DF2F}"/>
              </a:ext>
            </a:extLst>
          </p:cNvPr>
          <p:cNvPicPr>
            <a:picLocks noChangeAspect="1"/>
          </p:cNvPicPr>
          <p:nvPr/>
        </p:nvPicPr>
        <p:blipFill>
          <a:blip r:embed="rId3"/>
          <a:stretch>
            <a:fillRect/>
          </a:stretch>
        </p:blipFill>
        <p:spPr>
          <a:xfrm>
            <a:off x="449943" y="695640"/>
            <a:ext cx="11292114" cy="5727975"/>
          </a:xfrm>
          <a:prstGeom prst="rect">
            <a:avLst/>
          </a:prstGeom>
        </p:spPr>
      </p:pic>
    </p:spTree>
    <p:extLst>
      <p:ext uri="{BB962C8B-B14F-4D97-AF65-F5344CB8AC3E}">
        <p14:creationId xmlns:p14="http://schemas.microsoft.com/office/powerpoint/2010/main" val="3064044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54DCF-AA8E-4803-932B-8B247B8A2D1B}"/>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842CF6E-F2D9-4073-9DD7-26D448E881CE}"/>
              </a:ext>
            </a:extLst>
          </p:cNvPr>
          <p:cNvSpPr txBox="1"/>
          <p:nvPr/>
        </p:nvSpPr>
        <p:spPr>
          <a:xfrm>
            <a:off x="159657" y="203200"/>
            <a:ext cx="11727543" cy="646331"/>
          </a:xfrm>
          <a:prstGeom prst="rect">
            <a:avLst/>
          </a:prstGeom>
          <a:solidFill>
            <a:schemeClr val="tx1"/>
          </a:solidFill>
        </p:spPr>
        <p:txBody>
          <a:bodyPr wrap="square" rtlCol="0">
            <a:spAutoFit/>
          </a:bodyPr>
          <a:lstStyle/>
          <a:p>
            <a:r>
              <a:rPr lang="en-GB" sz="1800" b="1" dirty="0">
                <a:solidFill>
                  <a:schemeClr val="bg1"/>
                </a:solidFill>
                <a:effectLst/>
                <a:latin typeface="Arial" panose="020B0604020202020204" pitchFamily="34" charset="0"/>
                <a:ea typeface="Arial" panose="020B0604020202020204" pitchFamily="34" charset="0"/>
              </a:rPr>
              <a:t>Task 3: How do the different feature such as transmission type affect the MSRP, and how does this vary by body style?</a:t>
            </a:r>
            <a:endParaRPr lang="en-US" sz="1800" b="1"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6F284A9E-83ED-4862-ADDF-EDA6D17C3C85}"/>
              </a:ext>
            </a:extLst>
          </p:cNvPr>
          <p:cNvPicPr>
            <a:picLocks noChangeAspect="1"/>
          </p:cNvPicPr>
          <p:nvPr/>
        </p:nvPicPr>
        <p:blipFill>
          <a:blip r:embed="rId3"/>
          <a:stretch>
            <a:fillRect/>
          </a:stretch>
        </p:blipFill>
        <p:spPr>
          <a:xfrm>
            <a:off x="1791897" y="1052731"/>
            <a:ext cx="8840434" cy="5296639"/>
          </a:xfrm>
          <a:prstGeom prst="rect">
            <a:avLst/>
          </a:prstGeom>
        </p:spPr>
      </p:pic>
    </p:spTree>
    <p:extLst>
      <p:ext uri="{BB962C8B-B14F-4D97-AF65-F5344CB8AC3E}">
        <p14:creationId xmlns:p14="http://schemas.microsoft.com/office/powerpoint/2010/main" val="91087246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D6A2A-0B35-4609-A0BB-916219211B61}"/>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D3731D2-A83C-400F-9601-8CEBDEC4EB40}"/>
              </a:ext>
            </a:extLst>
          </p:cNvPr>
          <p:cNvPicPr>
            <a:picLocks noChangeAspect="1"/>
          </p:cNvPicPr>
          <p:nvPr/>
        </p:nvPicPr>
        <p:blipFill>
          <a:blip r:embed="rId3"/>
          <a:stretch>
            <a:fillRect/>
          </a:stretch>
        </p:blipFill>
        <p:spPr>
          <a:xfrm>
            <a:off x="261257" y="1233715"/>
            <a:ext cx="11669485" cy="4615542"/>
          </a:xfrm>
          <a:prstGeom prst="rect">
            <a:avLst/>
          </a:prstGeom>
        </p:spPr>
      </p:pic>
    </p:spTree>
    <p:extLst>
      <p:ext uri="{BB962C8B-B14F-4D97-AF65-F5344CB8AC3E}">
        <p14:creationId xmlns:p14="http://schemas.microsoft.com/office/powerpoint/2010/main" val="28032400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11DC0-D862-4A96-B236-E35A19D8A78C}"/>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FC96C4C-D623-4D03-8947-58BD8C7FBA6A}"/>
              </a:ext>
            </a:extLst>
          </p:cNvPr>
          <p:cNvSpPr txBox="1"/>
          <p:nvPr/>
        </p:nvSpPr>
        <p:spPr>
          <a:xfrm>
            <a:off x="217714" y="246743"/>
            <a:ext cx="11785600" cy="400110"/>
          </a:xfrm>
          <a:prstGeom prst="rect">
            <a:avLst/>
          </a:prstGeom>
          <a:solidFill>
            <a:schemeClr val="tx1"/>
          </a:solid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Task 4: How does the fuel efficiency of cars vary across different body styles and model years? </a:t>
            </a:r>
            <a:endParaRPr lang="en-US" sz="2000" b="1" dirty="0">
              <a:solidFill>
                <a:schemeClr val="bg1"/>
              </a:solidFill>
              <a:effectLst/>
              <a:latin typeface="Arial" panose="020B0604020202020204" pitchFamily="34" charset="0"/>
              <a:ea typeface="Arial" panose="020B0604020202020204" pitchFamily="34" charset="0"/>
            </a:endParaRPr>
          </a:p>
        </p:txBody>
      </p:sp>
      <p:pic>
        <p:nvPicPr>
          <p:cNvPr id="8" name="Picture 7">
            <a:extLst>
              <a:ext uri="{FF2B5EF4-FFF2-40B4-BE49-F238E27FC236}">
                <a16:creationId xmlns:a16="http://schemas.microsoft.com/office/drawing/2014/main" id="{F1F538B6-72CD-46E6-AC86-3243DCAF293F}"/>
              </a:ext>
            </a:extLst>
          </p:cNvPr>
          <p:cNvPicPr>
            <a:picLocks noChangeAspect="1"/>
          </p:cNvPicPr>
          <p:nvPr/>
        </p:nvPicPr>
        <p:blipFill>
          <a:blip r:embed="rId3"/>
          <a:stretch>
            <a:fillRect/>
          </a:stretch>
        </p:blipFill>
        <p:spPr>
          <a:xfrm>
            <a:off x="892402" y="1033008"/>
            <a:ext cx="10407196" cy="5421778"/>
          </a:xfrm>
          <a:prstGeom prst="rect">
            <a:avLst/>
          </a:prstGeom>
        </p:spPr>
      </p:pic>
    </p:spTree>
    <p:extLst>
      <p:ext uri="{BB962C8B-B14F-4D97-AF65-F5344CB8AC3E}">
        <p14:creationId xmlns:p14="http://schemas.microsoft.com/office/powerpoint/2010/main" val="7980842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4B658-BD47-48DF-BC0F-4E978EFDFCB8}"/>
              </a:ext>
            </a:extLst>
          </p:cNvPr>
          <p:cNvPicPr>
            <a:picLocks noChangeAspect="1"/>
          </p:cNvPicPr>
          <p:nvPr/>
        </p:nvPicPr>
        <p:blipFill rotWithShape="1">
          <a:blip r:embed="rId2">
            <a:extLst>
              <a:ext uri="{28A0092B-C50C-407E-A947-70E740481C1C}">
                <a14:useLocalDpi xmlns:a14="http://schemas.microsoft.com/office/drawing/2010/main" val="0"/>
              </a:ext>
            </a:extLst>
          </a:blip>
          <a:srcRect t="7821" b="7821"/>
          <a:stretch/>
        </p:blipFill>
        <p:spPr>
          <a:xfrm>
            <a:off x="2" y="1"/>
            <a:ext cx="12191998" cy="6857999"/>
          </a:xfrm>
          <a:prstGeom prst="rect">
            <a:avLst/>
          </a:prstGeom>
        </p:spPr>
      </p:pic>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0D275DF3-2AB0-4ECC-A7DE-C2E1381BE9B8}"/>
                  </a:ext>
                </a:extLst>
              </p:cNvPr>
              <p:cNvGraphicFramePr>
                <a:graphicFrameLocks noChangeAspect="1"/>
              </p:cNvGraphicFramePr>
              <p:nvPr>
                <p:extLst>
                  <p:ext uri="{D42A27DB-BD31-4B8C-83A1-F6EECF244321}">
                    <p14:modId xmlns:p14="http://schemas.microsoft.com/office/powerpoint/2010/main" val="3807542383"/>
                  </p:ext>
                </p:extLst>
              </p:nvPr>
            </p:nvGraphicFramePr>
            <p:xfrm>
              <a:off x="903515" y="2069062"/>
              <a:ext cx="4572000" cy="2571750"/>
            </p:xfrm>
            <a:graphic>
              <a:graphicData uri="http://schemas.microsoft.com/office/powerpoint/2016/sectionzoom">
                <psez:sectionZm>
                  <psez:sectionZmObj sectionId="{B9ACAE2B-6FD8-4D82-AA81-43CF58D9FA55}">
                    <psez:zmPr id="{D054D4D8-F37A-4E56-972A-74B446F7910E}" transitionDur="1000" showBg="0">
                      <p166:blipFill xmlns:p166="http://schemas.microsoft.com/office/powerpoint/2016/6/main">
                        <a:blip r:embed="rId3"/>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0D275DF3-2AB0-4ECC-A7DE-C2E1381BE9B8}"/>
                  </a:ext>
                </a:extLst>
              </p:cNvPr>
              <p:cNvPicPr>
                <a:picLocks noGrp="1" noRot="1" noChangeAspect="1" noMove="1" noResize="1" noEditPoints="1" noAdjustHandles="1" noChangeArrowheads="1" noChangeShapeType="1"/>
              </p:cNvPicPr>
              <p:nvPr/>
            </p:nvPicPr>
            <p:blipFill>
              <a:blip r:embed="rId5"/>
              <a:stretch>
                <a:fillRect/>
              </a:stretch>
            </p:blipFill>
            <p:spPr>
              <a:xfrm>
                <a:off x="903515" y="2069062"/>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3B52C40C-AE83-4700-9478-0C116154F0C2}"/>
                  </a:ext>
                </a:extLst>
              </p:cNvPr>
              <p:cNvGraphicFramePr>
                <a:graphicFrameLocks noChangeAspect="1"/>
              </p:cNvGraphicFramePr>
              <p:nvPr>
                <p:extLst>
                  <p:ext uri="{D42A27DB-BD31-4B8C-83A1-F6EECF244321}">
                    <p14:modId xmlns:p14="http://schemas.microsoft.com/office/powerpoint/2010/main" val="3566592051"/>
                  </p:ext>
                </p:extLst>
              </p:nvPr>
            </p:nvGraphicFramePr>
            <p:xfrm>
              <a:off x="7130143" y="2069062"/>
              <a:ext cx="4572000" cy="2571750"/>
            </p:xfrm>
            <a:graphic>
              <a:graphicData uri="http://schemas.microsoft.com/office/powerpoint/2016/sectionzoom">
                <psez:sectionZm>
                  <psez:sectionZmObj sectionId="{BF7F3513-2285-4B34-AFBE-6F8FF05A4449}">
                    <psez:zmPr id="{FCD36C73-4EB0-478B-9BC5-1D56E28242F9}" returnToParent="0" transitionDur="1000" showBg="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3B52C40C-AE83-4700-9478-0C116154F0C2}"/>
                  </a:ext>
                </a:extLst>
              </p:cNvPr>
              <p:cNvPicPr>
                <a:picLocks noGrp="1" noRot="1" noChangeAspect="1" noMove="1" noResize="1" noEditPoints="1" noAdjustHandles="1" noChangeArrowheads="1" noChangeShapeType="1"/>
              </p:cNvPicPr>
              <p:nvPr/>
            </p:nvPicPr>
            <p:blipFill>
              <a:blip r:embed="rId8"/>
              <a:stretch>
                <a:fillRect/>
              </a:stretch>
            </p:blipFill>
            <p:spPr>
              <a:xfrm>
                <a:off x="7130143" y="2069062"/>
                <a:ext cx="4572000" cy="2571750"/>
              </a:xfrm>
              <a:prstGeom prst="rect">
                <a:avLst/>
              </a:prstGeom>
            </p:spPr>
          </p:pic>
        </mc:Fallback>
      </mc:AlternateContent>
    </p:spTree>
    <p:extLst>
      <p:ext uri="{BB962C8B-B14F-4D97-AF65-F5344CB8AC3E}">
        <p14:creationId xmlns:p14="http://schemas.microsoft.com/office/powerpoint/2010/main" val="3899882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3DD9B-F2ED-498B-B719-E46FB904FC00}"/>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0454603-3F69-4FF5-82F4-1B4A6A0E2588}"/>
              </a:ext>
            </a:extLst>
          </p:cNvPr>
          <p:cNvPicPr>
            <a:picLocks noChangeAspect="1"/>
          </p:cNvPicPr>
          <p:nvPr/>
        </p:nvPicPr>
        <p:blipFill>
          <a:blip r:embed="rId3"/>
          <a:stretch>
            <a:fillRect/>
          </a:stretch>
        </p:blipFill>
        <p:spPr>
          <a:xfrm>
            <a:off x="246743" y="667657"/>
            <a:ext cx="11713028" cy="5747657"/>
          </a:xfrm>
          <a:prstGeom prst="rect">
            <a:avLst/>
          </a:prstGeom>
        </p:spPr>
      </p:pic>
    </p:spTree>
    <p:extLst>
      <p:ext uri="{BB962C8B-B14F-4D97-AF65-F5344CB8AC3E}">
        <p14:creationId xmlns:p14="http://schemas.microsoft.com/office/powerpoint/2010/main" val="16865229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CFD46-EC12-466D-93A4-D855247922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474BDB5-B045-4DA3-AED7-FA97E35D27F8}"/>
              </a:ext>
            </a:extLst>
          </p:cNvPr>
          <p:cNvSpPr txBox="1"/>
          <p:nvPr/>
        </p:nvSpPr>
        <p:spPr>
          <a:xfrm>
            <a:off x="158620" y="177282"/>
            <a:ext cx="11887200" cy="400110"/>
          </a:xfrm>
          <a:prstGeom prst="rect">
            <a:avLst/>
          </a:prstGeom>
          <a:solidFill>
            <a:schemeClr val="tx1"/>
          </a:solid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Task 5: How does the car's horsepower, MPG, and price vary across different Brands?</a:t>
            </a:r>
            <a:endParaRPr lang="en-US" sz="2000" b="1"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EDC266B4-8C91-4B29-BD42-B581C0677082}"/>
              </a:ext>
            </a:extLst>
          </p:cNvPr>
          <p:cNvPicPr>
            <a:picLocks noChangeAspect="1"/>
          </p:cNvPicPr>
          <p:nvPr/>
        </p:nvPicPr>
        <p:blipFill>
          <a:blip r:embed="rId3"/>
          <a:stretch>
            <a:fillRect/>
          </a:stretch>
        </p:blipFill>
        <p:spPr>
          <a:xfrm>
            <a:off x="913677" y="754674"/>
            <a:ext cx="10364646" cy="5582429"/>
          </a:xfrm>
          <a:prstGeom prst="rect">
            <a:avLst/>
          </a:prstGeom>
        </p:spPr>
      </p:pic>
    </p:spTree>
    <p:extLst>
      <p:ext uri="{BB962C8B-B14F-4D97-AF65-F5344CB8AC3E}">
        <p14:creationId xmlns:p14="http://schemas.microsoft.com/office/powerpoint/2010/main" val="30542929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7BE1B-1619-4806-844F-38DD7DCC945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588E49A-A0CD-4F91-9D9E-BD6AA0C2A2BD}"/>
              </a:ext>
            </a:extLst>
          </p:cNvPr>
          <p:cNvSpPr txBox="1"/>
          <p:nvPr/>
        </p:nvSpPr>
        <p:spPr>
          <a:xfrm>
            <a:off x="5036976" y="261257"/>
            <a:ext cx="2118049" cy="584775"/>
          </a:xfrm>
          <a:prstGeom prst="rect">
            <a:avLst/>
          </a:prstGeom>
          <a:solidFill>
            <a:schemeClr val="tx1"/>
          </a:solidFill>
        </p:spPr>
        <p:txBody>
          <a:bodyPr wrap="square" rtlCol="0">
            <a:spAutoFit/>
          </a:bodyPr>
          <a:lstStyle/>
          <a:p>
            <a:r>
              <a:rPr lang="en-US" sz="3200" b="1" dirty="0">
                <a:solidFill>
                  <a:schemeClr val="bg1"/>
                </a:solidFill>
              </a:rPr>
              <a:t>Conclusion </a:t>
            </a:r>
          </a:p>
        </p:txBody>
      </p:sp>
      <p:sp>
        <p:nvSpPr>
          <p:cNvPr id="2" name="TextBox 1">
            <a:extLst>
              <a:ext uri="{FF2B5EF4-FFF2-40B4-BE49-F238E27FC236}">
                <a16:creationId xmlns:a16="http://schemas.microsoft.com/office/drawing/2014/main" id="{138E0B7A-E4E4-4DB2-9A9A-0E368D25087B}"/>
              </a:ext>
            </a:extLst>
          </p:cNvPr>
          <p:cNvSpPr txBox="1"/>
          <p:nvPr/>
        </p:nvSpPr>
        <p:spPr>
          <a:xfrm>
            <a:off x="553673" y="1442906"/>
            <a:ext cx="11459362" cy="1323439"/>
          </a:xfrm>
          <a:prstGeom prst="rect">
            <a:avLst/>
          </a:prstGeom>
          <a:solidFill>
            <a:schemeClr val="tx1"/>
          </a:solidFill>
        </p:spPr>
        <p:txBody>
          <a:bodyPr wrap="square" rtlCol="0">
            <a:spAutoFit/>
          </a:bodyPr>
          <a:lstStyle/>
          <a:p>
            <a:r>
              <a:rPr lang="en-US" sz="2000" b="1" i="0" dirty="0">
                <a:solidFill>
                  <a:srgbClr val="ECECEC"/>
                </a:solidFill>
                <a:effectLst/>
                <a:latin typeface="Söhne"/>
              </a:rPr>
              <a:t>Description: In this project, we aim to help automotive manufacturers optimize their pricing and product development strategies to enhance profitability while meeting consumer demand. By analyzing a comprehensive dataset encompassing various car features, market categories, pricing, and profitability metrics</a:t>
            </a:r>
            <a:endParaRPr lang="en-US" sz="2000" b="1" dirty="0"/>
          </a:p>
        </p:txBody>
      </p:sp>
      <p:sp>
        <p:nvSpPr>
          <p:cNvPr id="5" name="TextBox 4">
            <a:extLst>
              <a:ext uri="{FF2B5EF4-FFF2-40B4-BE49-F238E27FC236}">
                <a16:creationId xmlns:a16="http://schemas.microsoft.com/office/drawing/2014/main" id="{7B5755C8-5651-45E9-A17E-578F356D4D3E}"/>
              </a:ext>
            </a:extLst>
          </p:cNvPr>
          <p:cNvSpPr txBox="1"/>
          <p:nvPr/>
        </p:nvSpPr>
        <p:spPr>
          <a:xfrm>
            <a:off x="700391" y="3429000"/>
            <a:ext cx="10982528" cy="1323439"/>
          </a:xfrm>
          <a:prstGeom prst="rect">
            <a:avLst/>
          </a:prstGeom>
          <a:solidFill>
            <a:schemeClr val="tx1"/>
          </a:solidFill>
        </p:spPr>
        <p:txBody>
          <a:bodyPr wrap="square" rtlCol="0">
            <a:spAutoFit/>
          </a:bodyPr>
          <a:lstStyle/>
          <a:p>
            <a:r>
              <a:rPr lang="en-US" sz="2000" b="1" i="0" dirty="0">
                <a:solidFill>
                  <a:srgbClr val="ECECEC"/>
                </a:solidFill>
                <a:effectLst/>
                <a:latin typeface="Söhne"/>
              </a:rPr>
              <a:t>Result:</a:t>
            </a:r>
          </a:p>
          <a:p>
            <a:r>
              <a:rPr lang="en-US" sz="2000" b="1" i="0" dirty="0">
                <a:solidFill>
                  <a:srgbClr val="ECECEC"/>
                </a:solidFill>
                <a:effectLst/>
                <a:latin typeface="Söhne"/>
              </a:rPr>
              <a:t>Through data analysis, it identifies popular car features, quantifies their impact on pricing and profitability, and recommends optimal pricing strategies. These insights empower manufacturers to maximize profitability while meeting consumer demand effectively.</a:t>
            </a:r>
            <a:endParaRPr lang="en-US" sz="2000" b="1" dirty="0"/>
          </a:p>
        </p:txBody>
      </p:sp>
    </p:spTree>
    <p:extLst>
      <p:ext uri="{BB962C8B-B14F-4D97-AF65-F5344CB8AC3E}">
        <p14:creationId xmlns:p14="http://schemas.microsoft.com/office/powerpoint/2010/main" val="12618334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5DCAA-E858-4419-B7AE-1F7D5300116C}"/>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BE545C1-FB04-4BA2-B4D5-3C892C5F6E81}"/>
              </a:ext>
            </a:extLst>
          </p:cNvPr>
          <p:cNvSpPr txBox="1"/>
          <p:nvPr/>
        </p:nvSpPr>
        <p:spPr>
          <a:xfrm>
            <a:off x="2373549" y="1857983"/>
            <a:ext cx="8959174" cy="1446550"/>
          </a:xfrm>
          <a:prstGeom prst="rect">
            <a:avLst/>
          </a:prstGeom>
          <a:noFill/>
        </p:spPr>
        <p:txBody>
          <a:bodyPr wrap="square" rtlCol="0">
            <a:spAutoFit/>
          </a:bodyPr>
          <a:lstStyle/>
          <a:p>
            <a:r>
              <a:rPr lang="en-US" sz="8800" dirty="0">
                <a:solidFill>
                  <a:schemeClr val="bg1"/>
                </a:solidFill>
              </a:rPr>
              <a:t>Thank you</a:t>
            </a:r>
          </a:p>
        </p:txBody>
      </p:sp>
      <p:sp>
        <p:nvSpPr>
          <p:cNvPr id="4" name="TextBox 3">
            <a:extLst>
              <a:ext uri="{FF2B5EF4-FFF2-40B4-BE49-F238E27FC236}">
                <a16:creationId xmlns:a16="http://schemas.microsoft.com/office/drawing/2014/main" id="{E72E8C6C-8685-4CFB-8E6A-DBF6FE180984}"/>
              </a:ext>
            </a:extLst>
          </p:cNvPr>
          <p:cNvSpPr txBox="1"/>
          <p:nvPr/>
        </p:nvSpPr>
        <p:spPr>
          <a:xfrm>
            <a:off x="5603132" y="5301574"/>
            <a:ext cx="5963055" cy="707886"/>
          </a:xfrm>
          <a:prstGeom prst="rect">
            <a:avLst/>
          </a:prstGeom>
          <a:noFill/>
        </p:spPr>
        <p:txBody>
          <a:bodyPr wrap="square" rtlCol="0">
            <a:spAutoFit/>
          </a:bodyPr>
          <a:lstStyle/>
          <a:p>
            <a:r>
              <a:rPr lang="en-US" sz="4000" dirty="0">
                <a:solidFill>
                  <a:schemeClr val="bg1"/>
                </a:solidFill>
              </a:rPr>
              <a:t>Suraj Kumar</a:t>
            </a:r>
          </a:p>
        </p:txBody>
      </p:sp>
    </p:spTree>
    <p:extLst>
      <p:ext uri="{BB962C8B-B14F-4D97-AF65-F5344CB8AC3E}">
        <p14:creationId xmlns:p14="http://schemas.microsoft.com/office/powerpoint/2010/main" val="1898677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A8A0168-7EA4-4DF4-9775-911166EDE685}"/>
              </a:ext>
            </a:extLst>
          </p:cNvPr>
          <p:cNvSpPr/>
          <p:nvPr/>
        </p:nvSpPr>
        <p:spPr>
          <a:xfrm>
            <a:off x="954832" y="909735"/>
            <a:ext cx="10282335" cy="5038530"/>
          </a:xfrm>
          <a:prstGeom prst="round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B656D0D-4378-448F-A114-11A3AFB239CB}"/>
              </a:ext>
            </a:extLst>
          </p:cNvPr>
          <p:cNvSpPr txBox="1"/>
          <p:nvPr/>
        </p:nvSpPr>
        <p:spPr>
          <a:xfrm>
            <a:off x="1082351" y="3058994"/>
            <a:ext cx="9965094" cy="804772"/>
          </a:xfrm>
          <a:prstGeom prst="rect">
            <a:avLst/>
          </a:prstGeom>
          <a:noFill/>
        </p:spPr>
        <p:txBody>
          <a:bodyPr wrap="square" rtlCol="0">
            <a:spAutoFit/>
          </a:bodyPr>
          <a:lstStyle/>
          <a:p>
            <a:pPr marL="0" marR="0" algn="ctr">
              <a:lnSpc>
                <a:spcPct val="115000"/>
              </a:lnSpc>
              <a:spcBef>
                <a:spcPts val="2000"/>
              </a:spcBef>
              <a:spcAft>
                <a:spcPts val="600"/>
              </a:spcAft>
            </a:pPr>
            <a:r>
              <a:rPr lang="en-GB" sz="4400" b="1" kern="0" dirty="0">
                <a:solidFill>
                  <a:schemeClr val="bg1"/>
                </a:solidFill>
                <a:effectLst/>
                <a:latin typeface="Arial" panose="020B0604020202020204" pitchFamily="34" charset="0"/>
              </a:rPr>
              <a:t>Business and Data Analytics Skills:</a:t>
            </a:r>
            <a:endParaRPr lang="en-US" sz="4400" b="1" kern="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96845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3B99A-9737-46D6-B8C7-74F7C786C4E4}"/>
              </a:ext>
            </a:extLst>
          </p:cNvPr>
          <p:cNvPicPr>
            <a:picLocks noChangeAspect="1"/>
          </p:cNvPicPr>
          <p:nvPr/>
        </p:nvPicPr>
        <p:blipFill rotWithShape="1">
          <a:blip r:embed="rId2">
            <a:extLst>
              <a:ext uri="{28A0092B-C50C-407E-A947-70E740481C1C}">
                <a14:useLocalDpi xmlns:a14="http://schemas.microsoft.com/office/drawing/2010/main" val="0"/>
              </a:ext>
            </a:extLst>
          </a:blip>
          <a:srcRect t="7821" b="7821"/>
          <a:stretch/>
        </p:blipFill>
        <p:spPr>
          <a:xfrm>
            <a:off x="2" y="0"/>
            <a:ext cx="12191998" cy="6857999"/>
          </a:xfrm>
          <a:prstGeom prst="rect">
            <a:avLst/>
          </a:prstGeom>
        </p:spPr>
      </p:pic>
      <p:sp>
        <p:nvSpPr>
          <p:cNvPr id="4" name="Rectangle: Rounded Corners 3">
            <a:extLst>
              <a:ext uri="{FF2B5EF4-FFF2-40B4-BE49-F238E27FC236}">
                <a16:creationId xmlns:a16="http://schemas.microsoft.com/office/drawing/2014/main" id="{849BFC31-34AD-49E1-869C-F178338B7F6F}"/>
              </a:ext>
            </a:extLst>
          </p:cNvPr>
          <p:cNvSpPr/>
          <p:nvPr/>
        </p:nvSpPr>
        <p:spPr>
          <a:xfrm>
            <a:off x="-943429" y="-566056"/>
            <a:ext cx="14006286" cy="7968342"/>
          </a:xfrm>
          <a:prstGeom prst="round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A9D62C1-2926-4A8C-AD50-910E0641F278}"/>
              </a:ext>
            </a:extLst>
          </p:cNvPr>
          <p:cNvSpPr txBox="1"/>
          <p:nvPr/>
        </p:nvSpPr>
        <p:spPr>
          <a:xfrm>
            <a:off x="3844212" y="214194"/>
            <a:ext cx="4503576" cy="416204"/>
          </a:xfrm>
          <a:prstGeom prst="rect">
            <a:avLst/>
          </a:prstGeom>
          <a:noFill/>
        </p:spPr>
        <p:txBody>
          <a:bodyPr wrap="square" rtlCol="0">
            <a:spAutoFit/>
          </a:bodyPr>
          <a:lstStyle/>
          <a:p>
            <a:pPr marL="0" marR="0" algn="ctr">
              <a:lnSpc>
                <a:spcPct val="115000"/>
              </a:lnSpc>
              <a:spcBef>
                <a:spcPts val="2000"/>
              </a:spcBef>
              <a:spcAft>
                <a:spcPts val="600"/>
              </a:spcAft>
            </a:pPr>
            <a:r>
              <a:rPr lang="en-GB" sz="2000" b="1" kern="0" dirty="0">
                <a:solidFill>
                  <a:schemeClr val="bg1"/>
                </a:solidFill>
                <a:effectLst/>
                <a:latin typeface="Arial" panose="020B0604020202020204" pitchFamily="34" charset="0"/>
              </a:rPr>
              <a:t>Business and Data Analytics Skills:</a:t>
            </a:r>
            <a:endParaRPr lang="en-US" sz="2000" b="1" kern="0" dirty="0">
              <a:solidFill>
                <a:schemeClr val="bg1"/>
              </a:solidFill>
              <a:effectLst/>
              <a:latin typeface="Arial" panose="020B0604020202020204" pitchFamily="34" charset="0"/>
            </a:endParaRPr>
          </a:p>
        </p:txBody>
      </p:sp>
      <p:sp>
        <p:nvSpPr>
          <p:cNvPr id="6" name="TextBox 5">
            <a:extLst>
              <a:ext uri="{FF2B5EF4-FFF2-40B4-BE49-F238E27FC236}">
                <a16:creationId xmlns:a16="http://schemas.microsoft.com/office/drawing/2014/main" id="{75A67C95-39D6-45E2-955E-4EB22E8519D0}"/>
              </a:ext>
            </a:extLst>
          </p:cNvPr>
          <p:cNvSpPr txBox="1"/>
          <p:nvPr/>
        </p:nvSpPr>
        <p:spPr>
          <a:xfrm>
            <a:off x="130628" y="630398"/>
            <a:ext cx="11858172" cy="1015663"/>
          </a:xfrm>
          <a:prstGeom prst="rect">
            <a:avLst/>
          </a:prstGeom>
          <a:solidFill>
            <a:schemeClr val="tx1"/>
          </a:solid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How does the popularity of a car model vary across different market categories?</a:t>
            </a:r>
          </a:p>
          <a:p>
            <a:r>
              <a:rPr lang="en-GB" sz="2000" b="1" dirty="0">
                <a:solidFill>
                  <a:srgbClr val="C00000"/>
                </a:solidFill>
                <a:effectLst/>
                <a:latin typeface="Arial" panose="020B0604020202020204" pitchFamily="34" charset="0"/>
                <a:ea typeface="Arial" panose="020B0604020202020204" pitchFamily="34" charset="0"/>
              </a:rPr>
              <a:t>Task 1.A: </a:t>
            </a:r>
            <a:r>
              <a:rPr lang="en-GB" sz="2000" b="1" dirty="0">
                <a:solidFill>
                  <a:schemeClr val="bg1"/>
                </a:solidFill>
                <a:effectLst/>
                <a:latin typeface="Arial" panose="020B0604020202020204" pitchFamily="34" charset="0"/>
                <a:ea typeface="Arial" panose="020B0604020202020204" pitchFamily="34" charset="0"/>
              </a:rPr>
              <a:t>Create a pivot table that shows the number of car models in each market category and their corresponding popularity scores.</a:t>
            </a:r>
            <a:endParaRPr lang="en-US" sz="2000" b="1" dirty="0">
              <a:solidFill>
                <a:schemeClr val="bg1"/>
              </a:solidFill>
            </a:endParaRPr>
          </a:p>
        </p:txBody>
      </p:sp>
      <p:pic>
        <p:nvPicPr>
          <p:cNvPr id="10" name="Picture 9">
            <a:extLst>
              <a:ext uri="{FF2B5EF4-FFF2-40B4-BE49-F238E27FC236}">
                <a16:creationId xmlns:a16="http://schemas.microsoft.com/office/drawing/2014/main" id="{8FDC0C10-347C-4CF0-A8DF-0647F02846A1}"/>
              </a:ext>
            </a:extLst>
          </p:cNvPr>
          <p:cNvPicPr>
            <a:picLocks noChangeAspect="1"/>
          </p:cNvPicPr>
          <p:nvPr/>
        </p:nvPicPr>
        <p:blipFill>
          <a:blip r:embed="rId3"/>
          <a:stretch>
            <a:fillRect/>
          </a:stretch>
        </p:blipFill>
        <p:spPr>
          <a:xfrm>
            <a:off x="3263736" y="1774916"/>
            <a:ext cx="5591955" cy="4861894"/>
          </a:xfrm>
          <a:prstGeom prst="rect">
            <a:avLst/>
          </a:prstGeom>
        </p:spPr>
      </p:pic>
    </p:spTree>
    <p:extLst>
      <p:ext uri="{BB962C8B-B14F-4D97-AF65-F5344CB8AC3E}">
        <p14:creationId xmlns:p14="http://schemas.microsoft.com/office/powerpoint/2010/main" val="1898283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12AE3-527A-4689-B730-3B8056403B4F}"/>
              </a:ext>
            </a:extLst>
          </p:cNvPr>
          <p:cNvPicPr>
            <a:picLocks noChangeAspect="1"/>
          </p:cNvPicPr>
          <p:nvPr/>
        </p:nvPicPr>
        <p:blipFill rotWithShape="1">
          <a:blip r:embed="rId2">
            <a:extLst>
              <a:ext uri="{28A0092B-C50C-407E-A947-70E740481C1C}">
                <a14:useLocalDpi xmlns:a14="http://schemas.microsoft.com/office/drawing/2010/main" val="0"/>
              </a:ext>
            </a:extLst>
          </a:blip>
          <a:srcRect t="7821" b="7821"/>
          <a:stretch/>
        </p:blipFill>
        <p:spPr>
          <a:xfrm>
            <a:off x="2" y="0"/>
            <a:ext cx="12191998" cy="6857999"/>
          </a:xfrm>
          <a:prstGeom prst="rect">
            <a:avLst/>
          </a:prstGeom>
        </p:spPr>
      </p:pic>
      <p:sp>
        <p:nvSpPr>
          <p:cNvPr id="3" name="TextBox 2">
            <a:extLst>
              <a:ext uri="{FF2B5EF4-FFF2-40B4-BE49-F238E27FC236}">
                <a16:creationId xmlns:a16="http://schemas.microsoft.com/office/drawing/2014/main" id="{514F16F2-6A03-48A4-857D-2E0F476EF5F8}"/>
              </a:ext>
            </a:extLst>
          </p:cNvPr>
          <p:cNvSpPr txBox="1"/>
          <p:nvPr/>
        </p:nvSpPr>
        <p:spPr>
          <a:xfrm>
            <a:off x="232229" y="246743"/>
            <a:ext cx="11654971" cy="707886"/>
          </a:xfrm>
          <a:prstGeom prst="rect">
            <a:avLst/>
          </a:prstGeom>
          <a:solidFill>
            <a:schemeClr val="tx1"/>
          </a:solidFill>
        </p:spPr>
        <p:txBody>
          <a:bodyPr wrap="square" rtlCol="0">
            <a:spAutoFit/>
          </a:bodyPr>
          <a:lstStyle/>
          <a:p>
            <a:r>
              <a:rPr lang="en-GB" sz="1800" b="1" dirty="0">
                <a:solidFill>
                  <a:srgbClr val="C00000"/>
                </a:solidFill>
                <a:effectLst/>
                <a:latin typeface="Arial" panose="020B0604020202020204" pitchFamily="34" charset="0"/>
                <a:ea typeface="Arial" panose="020B0604020202020204" pitchFamily="34" charset="0"/>
              </a:rPr>
              <a:t>Task 1.B:</a:t>
            </a:r>
            <a:r>
              <a:rPr lang="en-GB" sz="1800" dirty="0">
                <a:solidFill>
                  <a:srgbClr val="C00000"/>
                </a:solidFill>
                <a:effectLst/>
                <a:latin typeface="Arial" panose="020B0604020202020204" pitchFamily="34" charset="0"/>
                <a:ea typeface="Arial" panose="020B0604020202020204" pitchFamily="34" charset="0"/>
              </a:rPr>
              <a:t> </a:t>
            </a:r>
            <a:r>
              <a:rPr lang="en-GB" sz="2000" b="1" dirty="0">
                <a:solidFill>
                  <a:schemeClr val="bg1"/>
                </a:solidFill>
                <a:effectLst/>
                <a:latin typeface="Arial" panose="020B0604020202020204" pitchFamily="34" charset="0"/>
                <a:ea typeface="Arial" panose="020B0604020202020204" pitchFamily="34" charset="0"/>
              </a:rPr>
              <a:t>Create a combo chart that visualizes the relationship between market category and popularity.</a:t>
            </a:r>
            <a:endParaRPr lang="en-US" sz="2000" b="1" dirty="0">
              <a:solidFill>
                <a:schemeClr val="bg1"/>
              </a:solidFill>
            </a:endParaRPr>
          </a:p>
        </p:txBody>
      </p:sp>
      <p:pic>
        <p:nvPicPr>
          <p:cNvPr id="4" name="Picture 3">
            <a:extLst>
              <a:ext uri="{FF2B5EF4-FFF2-40B4-BE49-F238E27FC236}">
                <a16:creationId xmlns:a16="http://schemas.microsoft.com/office/drawing/2014/main" id="{793982FB-27E0-4259-97E2-D6BD172B687C}"/>
              </a:ext>
            </a:extLst>
          </p:cNvPr>
          <p:cNvPicPr>
            <a:picLocks noChangeAspect="1"/>
          </p:cNvPicPr>
          <p:nvPr/>
        </p:nvPicPr>
        <p:blipFill>
          <a:blip r:embed="rId3"/>
          <a:stretch>
            <a:fillRect/>
          </a:stretch>
        </p:blipFill>
        <p:spPr>
          <a:xfrm>
            <a:off x="893236" y="954629"/>
            <a:ext cx="10616593" cy="5671294"/>
          </a:xfrm>
          <a:prstGeom prst="rect">
            <a:avLst/>
          </a:prstGeom>
        </p:spPr>
      </p:pic>
    </p:spTree>
    <p:extLst>
      <p:ext uri="{BB962C8B-B14F-4D97-AF65-F5344CB8AC3E}">
        <p14:creationId xmlns:p14="http://schemas.microsoft.com/office/powerpoint/2010/main" val="175833581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E9981-5113-49D0-93C9-14AF56680C1B}"/>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3032BB0B-C306-4548-B5DA-E535554F5177}"/>
              </a:ext>
            </a:extLst>
          </p:cNvPr>
          <p:cNvSpPr txBox="1"/>
          <p:nvPr/>
        </p:nvSpPr>
        <p:spPr>
          <a:xfrm>
            <a:off x="159657" y="649623"/>
            <a:ext cx="11872686" cy="770147"/>
          </a:xfrm>
          <a:prstGeom prst="rect">
            <a:avLst/>
          </a:prstGeom>
          <a:solidFill>
            <a:schemeClr val="tx1"/>
          </a:solidFill>
        </p:spPr>
        <p:txBody>
          <a:bodyPr wrap="square" rtlCol="0">
            <a:spAutoFit/>
          </a:bodyPr>
          <a:lstStyle/>
          <a:p>
            <a:pPr marL="0" marR="0">
              <a:lnSpc>
                <a:spcPct val="115000"/>
              </a:lnSpc>
              <a:spcBef>
                <a:spcPts val="2000"/>
              </a:spcBef>
              <a:spcAft>
                <a:spcPts val="600"/>
              </a:spcAft>
            </a:pPr>
            <a:r>
              <a:rPr lang="en-GB" sz="2000" b="1" dirty="0">
                <a:solidFill>
                  <a:schemeClr val="bg1"/>
                </a:solidFill>
                <a:effectLst/>
                <a:latin typeface="Arial" panose="020B0604020202020204" pitchFamily="34" charset="0"/>
                <a:ea typeface="Arial" panose="020B0604020202020204" pitchFamily="34" charset="0"/>
              </a:rPr>
              <a:t>             Create a scatter chart that plots engine power on the x-axis and price on the y-axis. Add a trendline to the chart to visualize the relationship between these variables.</a:t>
            </a:r>
            <a:endParaRPr lang="en-US" sz="2000" b="1" kern="0" dirty="0">
              <a:solidFill>
                <a:schemeClr val="bg1"/>
              </a:solidFill>
              <a:effectLst/>
              <a:latin typeface="Arial" panose="020B0604020202020204" pitchFamily="34" charset="0"/>
            </a:endParaRPr>
          </a:p>
        </p:txBody>
      </p:sp>
      <p:sp>
        <p:nvSpPr>
          <p:cNvPr id="10" name="TextBox 9">
            <a:extLst>
              <a:ext uri="{FF2B5EF4-FFF2-40B4-BE49-F238E27FC236}">
                <a16:creationId xmlns:a16="http://schemas.microsoft.com/office/drawing/2014/main" id="{80BDC0A0-B2FA-4C24-9F41-5CCCB4DFD7CE}"/>
              </a:ext>
            </a:extLst>
          </p:cNvPr>
          <p:cNvSpPr txBox="1"/>
          <p:nvPr/>
        </p:nvSpPr>
        <p:spPr>
          <a:xfrm>
            <a:off x="159657" y="101600"/>
            <a:ext cx="11800114" cy="400110"/>
          </a:xfrm>
          <a:prstGeom prst="rect">
            <a:avLst/>
          </a:prstGeom>
          <a:noFill/>
        </p:spPr>
        <p:txBody>
          <a:bodyPr wrap="square" rtlCol="0">
            <a:spAutoFit/>
          </a:bodyPr>
          <a:lstStyle/>
          <a:p>
            <a:r>
              <a:rPr lang="en-GB" sz="2000" b="1" dirty="0">
                <a:solidFill>
                  <a:schemeClr val="bg1"/>
                </a:solidFill>
                <a:effectLst/>
                <a:latin typeface="Arial" panose="020B0604020202020204" pitchFamily="34" charset="0"/>
                <a:ea typeface="Arial" panose="020B0604020202020204" pitchFamily="34" charset="0"/>
              </a:rPr>
              <a:t>Insight Required: What is the relationship between a car's engine power and its price?</a:t>
            </a:r>
            <a:endParaRPr lang="en-US" sz="2000" b="1" dirty="0">
              <a:solidFill>
                <a:schemeClr val="bg1"/>
              </a:solidFill>
              <a:effectLst/>
              <a:latin typeface="Arial" panose="020B0604020202020204" pitchFamily="34" charset="0"/>
              <a:ea typeface="Arial" panose="020B0604020202020204" pitchFamily="34" charset="0"/>
            </a:endParaRPr>
          </a:p>
        </p:txBody>
      </p:sp>
      <p:sp>
        <p:nvSpPr>
          <p:cNvPr id="15" name="TextBox 14">
            <a:extLst>
              <a:ext uri="{FF2B5EF4-FFF2-40B4-BE49-F238E27FC236}">
                <a16:creationId xmlns:a16="http://schemas.microsoft.com/office/drawing/2014/main" id="{67755ED4-503C-4181-BF08-26687A3E9ECF}"/>
              </a:ext>
            </a:extLst>
          </p:cNvPr>
          <p:cNvSpPr txBox="1"/>
          <p:nvPr/>
        </p:nvSpPr>
        <p:spPr>
          <a:xfrm>
            <a:off x="72571" y="649623"/>
            <a:ext cx="1123820" cy="416204"/>
          </a:xfrm>
          <a:prstGeom prst="rect">
            <a:avLst/>
          </a:prstGeom>
          <a:noFill/>
        </p:spPr>
        <p:txBody>
          <a:bodyPr wrap="square" rtlCol="0">
            <a:spAutoFit/>
          </a:bodyPr>
          <a:lstStyle/>
          <a:p>
            <a:pPr marL="0" marR="0" algn="ctr">
              <a:lnSpc>
                <a:spcPct val="115000"/>
              </a:lnSpc>
              <a:spcBef>
                <a:spcPts val="2000"/>
              </a:spcBef>
              <a:spcAft>
                <a:spcPts val="600"/>
              </a:spcAft>
            </a:pPr>
            <a:r>
              <a:rPr lang="en-GB" sz="2000" b="1" dirty="0">
                <a:solidFill>
                  <a:srgbClr val="C00000"/>
                </a:solidFill>
                <a:effectLst/>
                <a:latin typeface="Arial" panose="020B0604020202020204" pitchFamily="34" charset="0"/>
                <a:ea typeface="Arial" panose="020B0604020202020204" pitchFamily="34" charset="0"/>
              </a:rPr>
              <a:t>Task 2:</a:t>
            </a:r>
            <a:r>
              <a:rPr lang="en-GB" sz="2000" dirty="0">
                <a:solidFill>
                  <a:srgbClr val="C00000"/>
                </a:solidFill>
                <a:effectLst/>
                <a:latin typeface="Arial" panose="020B0604020202020204" pitchFamily="34" charset="0"/>
                <a:ea typeface="Arial" panose="020B0604020202020204" pitchFamily="34" charset="0"/>
              </a:rPr>
              <a:t> </a:t>
            </a:r>
            <a:endParaRPr lang="en-US" b="1" kern="0" dirty="0">
              <a:solidFill>
                <a:srgbClr val="C00000"/>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C05E8427-8E0D-4F42-A3C2-8A514526AAA8}"/>
              </a:ext>
            </a:extLst>
          </p:cNvPr>
          <p:cNvPicPr>
            <a:picLocks noChangeAspect="1"/>
          </p:cNvPicPr>
          <p:nvPr/>
        </p:nvPicPr>
        <p:blipFill>
          <a:blip r:embed="rId3"/>
          <a:stretch>
            <a:fillRect/>
          </a:stretch>
        </p:blipFill>
        <p:spPr>
          <a:xfrm>
            <a:off x="1840692" y="1695381"/>
            <a:ext cx="8783276" cy="4887007"/>
          </a:xfrm>
          <a:prstGeom prst="rect">
            <a:avLst/>
          </a:prstGeom>
        </p:spPr>
      </p:pic>
    </p:spTree>
    <p:extLst>
      <p:ext uri="{BB962C8B-B14F-4D97-AF65-F5344CB8AC3E}">
        <p14:creationId xmlns:p14="http://schemas.microsoft.com/office/powerpoint/2010/main" val="10838748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5BC93A-ED46-495A-A4AE-ADE89EA6E0B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746A9A3-C47F-42C4-8238-A647C04A5DE4}"/>
              </a:ext>
            </a:extLst>
          </p:cNvPr>
          <p:cNvSpPr txBox="1"/>
          <p:nvPr/>
        </p:nvSpPr>
        <p:spPr>
          <a:xfrm>
            <a:off x="348343" y="232229"/>
            <a:ext cx="11538857" cy="1478033"/>
          </a:xfrm>
          <a:prstGeom prst="rect">
            <a:avLst/>
          </a:prstGeom>
          <a:solidFill>
            <a:schemeClr val="tx1"/>
          </a:solidFill>
        </p:spPr>
        <p:txBody>
          <a:bodyPr wrap="square" rtlCol="0">
            <a:spAutoFit/>
          </a:bodyPr>
          <a:lstStyle/>
          <a:p>
            <a:pPr marL="0" marR="0">
              <a:lnSpc>
                <a:spcPct val="115000"/>
              </a:lnSpc>
              <a:spcBef>
                <a:spcPts val="0"/>
              </a:spcBef>
              <a:spcAft>
                <a:spcPts val="0"/>
              </a:spcAft>
            </a:pPr>
            <a:r>
              <a:rPr lang="en-GB" sz="2000" b="1" dirty="0">
                <a:solidFill>
                  <a:schemeClr val="bg1"/>
                </a:solidFill>
                <a:effectLst/>
                <a:latin typeface="Arial" panose="020B0604020202020204" pitchFamily="34" charset="0"/>
                <a:ea typeface="Arial" panose="020B0604020202020204" pitchFamily="34" charset="0"/>
              </a:rPr>
              <a:t>Insight Required: Which car features are most important in determining a car's price? </a:t>
            </a:r>
            <a:endParaRPr lang="en-US" sz="2000" b="1" dirty="0">
              <a:solidFill>
                <a:schemeClr val="bg1"/>
              </a:solidFill>
              <a:effectLst/>
              <a:latin typeface="Arial" panose="020B0604020202020204" pitchFamily="34" charset="0"/>
              <a:ea typeface="Arial" panose="020B0604020202020204" pitchFamily="34" charset="0"/>
            </a:endParaRPr>
          </a:p>
          <a:p>
            <a:pPr marR="0" lvl="0">
              <a:lnSpc>
                <a:spcPct val="115000"/>
              </a:lnSpc>
              <a:spcBef>
                <a:spcPts val="0"/>
              </a:spcBef>
              <a:spcAft>
                <a:spcPts val="0"/>
              </a:spcAft>
            </a:pPr>
            <a:r>
              <a:rPr lang="en-GB" sz="2000" b="1" u="none" strike="noStrike" dirty="0">
                <a:solidFill>
                  <a:srgbClr val="C00000"/>
                </a:solidFill>
                <a:effectLst/>
                <a:latin typeface="Arial" panose="020B0604020202020204" pitchFamily="34" charset="0"/>
                <a:ea typeface="Arial" panose="020B0604020202020204" pitchFamily="34" charset="0"/>
              </a:rPr>
              <a:t>Task 3: </a:t>
            </a:r>
            <a:r>
              <a:rPr lang="en-GB" sz="2000" b="1" u="none" strike="noStrike" dirty="0">
                <a:solidFill>
                  <a:schemeClr val="bg1"/>
                </a:solidFill>
                <a:effectLst/>
                <a:latin typeface="Arial" panose="020B0604020202020204" pitchFamily="34" charset="0"/>
                <a:ea typeface="Arial" panose="020B0604020202020204" pitchFamily="34" charset="0"/>
              </a:rPr>
              <a:t>Use regression analysis to identify the variables that have the strongest relationship with a car's price. Then create a bar chart that shows the coefficient values for each variable to visualize their relative importance.</a:t>
            </a:r>
            <a:endParaRPr lang="en-US" sz="2000" b="1" u="none" strike="noStrike"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79849F25-05BE-49E7-B3CB-AB08EB3FFFDC}"/>
              </a:ext>
            </a:extLst>
          </p:cNvPr>
          <p:cNvPicPr>
            <a:picLocks noChangeAspect="1"/>
          </p:cNvPicPr>
          <p:nvPr/>
        </p:nvPicPr>
        <p:blipFill>
          <a:blip r:embed="rId3"/>
          <a:stretch>
            <a:fillRect/>
          </a:stretch>
        </p:blipFill>
        <p:spPr>
          <a:xfrm>
            <a:off x="1853052" y="1865360"/>
            <a:ext cx="8646506" cy="4399816"/>
          </a:xfrm>
          <a:prstGeom prst="rect">
            <a:avLst/>
          </a:prstGeom>
        </p:spPr>
      </p:pic>
    </p:spTree>
    <p:extLst>
      <p:ext uri="{BB962C8B-B14F-4D97-AF65-F5344CB8AC3E}">
        <p14:creationId xmlns:p14="http://schemas.microsoft.com/office/powerpoint/2010/main" val="30225664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451E8-DF01-40FC-9457-E19C3B74CA5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2AFD127-1BA7-4171-82BE-E74CCD5A47A6}"/>
              </a:ext>
            </a:extLst>
          </p:cNvPr>
          <p:cNvSpPr txBox="1"/>
          <p:nvPr/>
        </p:nvSpPr>
        <p:spPr>
          <a:xfrm>
            <a:off x="290285" y="232229"/>
            <a:ext cx="11727543" cy="770147"/>
          </a:xfrm>
          <a:prstGeom prst="rect">
            <a:avLst/>
          </a:prstGeom>
          <a:solidFill>
            <a:schemeClr val="tx1"/>
          </a:solidFill>
        </p:spPr>
        <p:txBody>
          <a:bodyPr wrap="square" rtlCol="0">
            <a:spAutoFit/>
          </a:bodyPr>
          <a:lstStyle/>
          <a:p>
            <a:pPr marL="0" marR="0">
              <a:lnSpc>
                <a:spcPct val="115000"/>
              </a:lnSpc>
              <a:spcBef>
                <a:spcPts val="0"/>
              </a:spcBef>
              <a:spcAft>
                <a:spcPts val="0"/>
              </a:spcAft>
            </a:pPr>
            <a:r>
              <a:rPr lang="en-GB" sz="2000" b="1" dirty="0">
                <a:solidFill>
                  <a:schemeClr val="bg1"/>
                </a:solidFill>
                <a:effectLst/>
                <a:latin typeface="Arial" panose="020B0604020202020204" pitchFamily="34" charset="0"/>
                <a:ea typeface="Arial" panose="020B0604020202020204" pitchFamily="34" charset="0"/>
              </a:rPr>
              <a:t>Insight Required: How does the average price of a car vary across different manufacturers?</a:t>
            </a:r>
            <a:endParaRPr lang="en-US" sz="2000" b="1" dirty="0">
              <a:solidFill>
                <a:schemeClr val="bg1"/>
              </a:solidFill>
              <a:effectLst/>
              <a:latin typeface="Arial" panose="020B0604020202020204" pitchFamily="34" charset="0"/>
              <a:ea typeface="Arial" panose="020B0604020202020204" pitchFamily="34" charset="0"/>
            </a:endParaRPr>
          </a:p>
          <a:p>
            <a:pPr marR="0" lvl="0">
              <a:lnSpc>
                <a:spcPct val="115000"/>
              </a:lnSpc>
              <a:spcBef>
                <a:spcPts val="0"/>
              </a:spcBef>
              <a:spcAft>
                <a:spcPts val="0"/>
              </a:spcAft>
            </a:pPr>
            <a:r>
              <a:rPr lang="en-GB" sz="2000" b="1" u="none" strike="noStrike" dirty="0">
                <a:solidFill>
                  <a:srgbClr val="C00000"/>
                </a:solidFill>
                <a:effectLst/>
                <a:latin typeface="Arial" panose="020B0604020202020204" pitchFamily="34" charset="0"/>
                <a:ea typeface="Arial" panose="020B0604020202020204" pitchFamily="34" charset="0"/>
              </a:rPr>
              <a:t>Task 4.A</a:t>
            </a:r>
            <a:r>
              <a:rPr lang="en-GB" sz="2000" b="1" u="none" strike="noStrike" dirty="0">
                <a:solidFill>
                  <a:schemeClr val="bg1"/>
                </a:solidFill>
                <a:effectLst/>
                <a:latin typeface="Arial" panose="020B0604020202020204" pitchFamily="34" charset="0"/>
                <a:ea typeface="Arial" panose="020B0604020202020204" pitchFamily="34" charset="0"/>
              </a:rPr>
              <a:t>: Create a pivot table that shows the average price of cars for each manufacturer. </a:t>
            </a:r>
            <a:endParaRPr lang="en-US" sz="2000" b="1" u="none" strike="noStrike"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0285B80B-A3C9-42B0-BE2C-9991B7909450}"/>
              </a:ext>
            </a:extLst>
          </p:cNvPr>
          <p:cNvPicPr>
            <a:picLocks noChangeAspect="1"/>
          </p:cNvPicPr>
          <p:nvPr/>
        </p:nvPicPr>
        <p:blipFill>
          <a:blip r:embed="rId3"/>
          <a:stretch>
            <a:fillRect/>
          </a:stretch>
        </p:blipFill>
        <p:spPr>
          <a:xfrm>
            <a:off x="4455886" y="1360170"/>
            <a:ext cx="2924328" cy="4866459"/>
          </a:xfrm>
          <a:prstGeom prst="rect">
            <a:avLst/>
          </a:prstGeom>
        </p:spPr>
      </p:pic>
    </p:spTree>
    <p:extLst>
      <p:ext uri="{BB962C8B-B14F-4D97-AF65-F5344CB8AC3E}">
        <p14:creationId xmlns:p14="http://schemas.microsoft.com/office/powerpoint/2010/main" val="145779987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D9209-E509-4A51-B6DE-100D31A36F2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24C9E68-DDF4-4C2F-A5EE-9D04BE8939CC}"/>
              </a:ext>
            </a:extLst>
          </p:cNvPr>
          <p:cNvSpPr txBox="1"/>
          <p:nvPr/>
        </p:nvSpPr>
        <p:spPr>
          <a:xfrm>
            <a:off x="188686" y="304800"/>
            <a:ext cx="11858171" cy="707886"/>
          </a:xfrm>
          <a:prstGeom prst="rect">
            <a:avLst/>
          </a:prstGeom>
          <a:solidFill>
            <a:schemeClr val="tx1"/>
          </a:solidFill>
        </p:spPr>
        <p:txBody>
          <a:bodyPr wrap="square" rtlCol="0">
            <a:spAutoFit/>
          </a:bodyPr>
          <a:lstStyle/>
          <a:p>
            <a:r>
              <a:rPr lang="en-GB" sz="2000" b="1" u="none" strike="noStrike" dirty="0">
                <a:solidFill>
                  <a:srgbClr val="C00000"/>
                </a:solidFill>
                <a:effectLst/>
                <a:latin typeface="Arial" panose="020B0604020202020204" pitchFamily="34" charset="0"/>
                <a:ea typeface="Arial" panose="020B0604020202020204" pitchFamily="34" charset="0"/>
              </a:rPr>
              <a:t>Task 4.B: </a:t>
            </a:r>
            <a:r>
              <a:rPr lang="en-GB" sz="2000" b="1" u="none" strike="noStrike" dirty="0">
                <a:solidFill>
                  <a:schemeClr val="bg1"/>
                </a:solidFill>
                <a:effectLst/>
                <a:latin typeface="Arial" panose="020B0604020202020204" pitchFamily="34" charset="0"/>
                <a:ea typeface="Arial" panose="020B0604020202020204" pitchFamily="34" charset="0"/>
              </a:rPr>
              <a:t>Create a bar chart or a horizontal stacked bar chart that visualizes the relationship between manufacturer and average price.</a:t>
            </a:r>
            <a:endParaRPr lang="en-US" sz="2000" b="1" u="none" strike="noStrike" dirty="0">
              <a:solidFill>
                <a:schemeClr val="bg1"/>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F21560C9-FEAC-4476-BCA4-2F2DD0540D13}"/>
              </a:ext>
            </a:extLst>
          </p:cNvPr>
          <p:cNvPicPr>
            <a:picLocks noChangeAspect="1"/>
          </p:cNvPicPr>
          <p:nvPr/>
        </p:nvPicPr>
        <p:blipFill>
          <a:blip r:embed="rId3"/>
          <a:stretch>
            <a:fillRect/>
          </a:stretch>
        </p:blipFill>
        <p:spPr>
          <a:xfrm>
            <a:off x="1161143" y="1211785"/>
            <a:ext cx="10435771" cy="5447116"/>
          </a:xfrm>
          <a:prstGeom prst="rect">
            <a:avLst/>
          </a:prstGeom>
        </p:spPr>
      </p:pic>
    </p:spTree>
    <p:extLst>
      <p:ext uri="{BB962C8B-B14F-4D97-AF65-F5344CB8AC3E}">
        <p14:creationId xmlns:p14="http://schemas.microsoft.com/office/powerpoint/2010/main" val="371460574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538</Words>
  <Application>Microsoft Office PowerPoint</Application>
  <PresentationFormat>Widescreen</PresentationFormat>
  <Paragraphs>37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Forte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dc:creator>
  <cp:lastModifiedBy>Sam .</cp:lastModifiedBy>
  <cp:revision>17</cp:revision>
  <dcterms:created xsi:type="dcterms:W3CDTF">2024-03-24T04:50:37Z</dcterms:created>
  <dcterms:modified xsi:type="dcterms:W3CDTF">2024-03-25T14:05:22Z</dcterms:modified>
</cp:coreProperties>
</file>